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1287" r:id="rId2"/>
    <p:sldId id="1269" r:id="rId3"/>
    <p:sldId id="1288" r:id="rId4"/>
    <p:sldId id="1289" r:id="rId5"/>
    <p:sldId id="1290" r:id="rId6"/>
    <p:sldId id="1291" r:id="rId7"/>
    <p:sldId id="1292" r:id="rId8"/>
    <p:sldId id="1293" r:id="rId9"/>
    <p:sldId id="1294" r:id="rId10"/>
  </p:sldIdLst>
  <p:sldSz cx="9144000" cy="6858000" type="screen4x3"/>
  <p:notesSz cx="6781800" cy="99187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CC9900"/>
    <a:srgbClr val="0000CC"/>
    <a:srgbClr val="FFFF99"/>
    <a:srgbClr val="FFCC99"/>
    <a:srgbClr val="FFCC66"/>
    <a:srgbClr val="FF0701"/>
    <a:srgbClr val="3333CC"/>
    <a:srgbClr val="52B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0154" autoAdjust="0"/>
  </p:normalViewPr>
  <p:slideViewPr>
    <p:cSldViewPr>
      <p:cViewPr>
        <p:scale>
          <a:sx n="75" d="100"/>
          <a:sy n="75" d="100"/>
        </p:scale>
        <p:origin x="-136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E5A8AB54-7787-4AC4-BDC4-86C8883C3F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6454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9CEF06C-B910-4FAD-A5E6-775894F8EE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598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17EFD-3C9F-4F81-B760-9000E55AF85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561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6EFC-FC9D-4D19-8849-5E2A1F7162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976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30175"/>
            <a:ext cx="2057400" cy="6538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9800" cy="65389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833A-3B55-4D9B-B178-5451B2B2B1D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43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81A54-E60C-4E03-A5C6-08FAFB55BF6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63725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BB0D5-BA17-432A-A083-5E9EB101FC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2245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F677-3C58-4D96-988C-15361F3C17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80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4C323-AEB0-4F88-A9A5-750A8368DF8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284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9343-E757-473A-B365-895B83CA8D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1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45B8-53DB-4219-A026-0A728A6222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7541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39BF1-67B1-444F-97F9-F113A91F13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223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BA4C-3508-49A6-A43E-A45DAA0475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671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6813550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30175"/>
            <a:ext cx="7499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92150"/>
            <a:ext cx="82296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endParaRPr lang="de-DE" altLang="de-DE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453188"/>
            <a:ext cx="7921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0CCB4AB-8E0F-44BD-A620-67E1C908652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549275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" name="Textfeld 1"/>
          <p:cNvSpPr txBox="1"/>
          <p:nvPr/>
        </p:nvSpPr>
        <p:spPr>
          <a:xfrm>
            <a:off x="29658" y="6553200"/>
            <a:ext cx="2117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Design digitaler Schaltkreise</a:t>
            </a:r>
            <a:endParaRPr lang="de-DE" sz="1200" dirty="0"/>
          </a:p>
        </p:txBody>
      </p:sp>
      <p:pic>
        <p:nvPicPr>
          <p:cNvPr id="299011" name="Picture 3" descr="C:\Users\ivan\Desktop\logos\Logo_KIT_v7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93865"/>
            <a:ext cx="685800" cy="31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Fragen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6455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1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/>
              <a:t>Disjunktive </a:t>
            </a:r>
            <a:r>
              <a:rPr lang="de-DE" dirty="0" smtClean="0"/>
              <a:t>Normalform (z.B. Komparator)</a:t>
            </a:r>
          </a:p>
          <a:p>
            <a:r>
              <a:rPr lang="de-DE" dirty="0" smtClean="0"/>
              <a:t>Absorptionsregeln</a:t>
            </a:r>
          </a:p>
          <a:p>
            <a:r>
              <a:rPr lang="de-DE" dirty="0"/>
              <a:t>(X &amp; Ai) | X = </a:t>
            </a:r>
            <a:r>
              <a:rPr lang="de-DE" dirty="0" smtClean="0"/>
              <a:t>X</a:t>
            </a:r>
          </a:p>
          <a:p>
            <a:r>
              <a:rPr lang="de-DE" dirty="0"/>
              <a:t>(X &amp; Ai) | (X &amp; !Ai</a:t>
            </a:r>
            <a:r>
              <a:rPr lang="de-DE" dirty="0" smtClean="0"/>
              <a:t>) = X</a:t>
            </a:r>
          </a:p>
          <a:p>
            <a:r>
              <a:rPr lang="de-DE" dirty="0" smtClean="0"/>
              <a:t>NAND/NOR mit Schaltern und Widerständen</a:t>
            </a:r>
          </a:p>
          <a:p>
            <a:r>
              <a:rPr lang="de-DE" dirty="0" smtClean="0"/>
              <a:t>Inverter</a:t>
            </a:r>
            <a:endParaRPr lang="de-DE" dirty="0"/>
          </a:p>
          <a:p>
            <a:r>
              <a:rPr lang="de-DE" dirty="0" smtClean="0"/>
              <a:t> 8-bit </a:t>
            </a:r>
            <a:r>
              <a:rPr lang="de-DE" dirty="0" err="1" smtClean="0"/>
              <a:t>Addierer</a:t>
            </a:r>
            <a:r>
              <a:rPr lang="de-DE" dirty="0" smtClean="0"/>
              <a:t>, Funktionsweise, Summe, Übertrag</a:t>
            </a:r>
          </a:p>
          <a:p>
            <a:r>
              <a:rPr lang="de-DE" dirty="0" smtClean="0"/>
              <a:t>Kombinatorische, Sequenzielle Schaltungen – Unterschied</a:t>
            </a:r>
          </a:p>
          <a:p>
            <a:r>
              <a:rPr lang="de-DE" dirty="0" smtClean="0"/>
              <a:t>Beispiel </a:t>
            </a:r>
            <a:r>
              <a:rPr lang="de-DE" dirty="0" err="1" smtClean="0"/>
              <a:t>Timer</a:t>
            </a:r>
            <a:endParaRPr lang="de-DE" dirty="0" smtClean="0"/>
          </a:p>
          <a:p>
            <a:r>
              <a:rPr lang="de-DE" dirty="0" smtClean="0"/>
              <a:t>Unterschied Flip-Flop/</a:t>
            </a:r>
            <a:r>
              <a:rPr lang="de-DE" dirty="0" err="1" smtClean="0"/>
              <a:t>Latch</a:t>
            </a:r>
            <a:endParaRPr lang="de-DE" dirty="0" smtClean="0"/>
          </a:p>
          <a:p>
            <a:r>
              <a:rPr lang="de-DE" dirty="0" smtClean="0"/>
              <a:t>Realisierung mit Kondensatoren und Schaltern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3157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2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 smtClean="0"/>
              <a:t>MOFET (NMOS/PMOS) Funktionsweise</a:t>
            </a:r>
          </a:p>
          <a:p>
            <a:r>
              <a:rPr lang="de-DE" dirty="0" err="1" smtClean="0"/>
              <a:t>Bipolartransistor</a:t>
            </a:r>
            <a:r>
              <a:rPr lang="de-DE" dirty="0" smtClean="0"/>
              <a:t> </a:t>
            </a:r>
            <a:r>
              <a:rPr lang="de-DE" dirty="0"/>
              <a:t>Funktionsweise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45766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3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 smtClean="0"/>
              <a:t>NMOS</a:t>
            </a:r>
          </a:p>
          <a:p>
            <a:r>
              <a:rPr lang="de-DE" dirty="0" smtClean="0"/>
              <a:t>Wann leitet ein NMOS, was ist die </a:t>
            </a:r>
            <a:r>
              <a:rPr lang="de-DE" dirty="0" err="1" smtClean="0"/>
              <a:t>Schwellespannung</a:t>
            </a:r>
            <a:endParaRPr lang="de-DE" dirty="0"/>
          </a:p>
          <a:p>
            <a:r>
              <a:rPr lang="de-DE" dirty="0" smtClean="0"/>
              <a:t>Einfache Schaltungen mit MOFETs</a:t>
            </a:r>
          </a:p>
          <a:p>
            <a:r>
              <a:rPr lang="de-DE" dirty="0" smtClean="0"/>
              <a:t>NMOS / PMOS Unterschiede</a:t>
            </a:r>
            <a:endParaRPr lang="de-DE" dirty="0"/>
          </a:p>
          <a:p>
            <a:r>
              <a:rPr lang="de-DE" dirty="0" smtClean="0"/>
              <a:t>NMOS Inverter mit </a:t>
            </a:r>
            <a:r>
              <a:rPr lang="de-DE" dirty="0" err="1" smtClean="0"/>
              <a:t>Pullup</a:t>
            </a:r>
            <a:r>
              <a:rPr lang="de-DE" dirty="0" smtClean="0"/>
              <a:t> Widerstand</a:t>
            </a:r>
          </a:p>
          <a:p>
            <a:r>
              <a:rPr lang="de-DE" dirty="0" smtClean="0"/>
              <a:t>PMOS Inverter mit </a:t>
            </a:r>
            <a:r>
              <a:rPr lang="de-DE" dirty="0" err="1" smtClean="0"/>
              <a:t>Pulldown</a:t>
            </a:r>
            <a:r>
              <a:rPr lang="de-DE" dirty="0" smtClean="0"/>
              <a:t> Widerstand</a:t>
            </a:r>
          </a:p>
          <a:p>
            <a:r>
              <a:rPr lang="de-DE" dirty="0" smtClean="0"/>
              <a:t>RTL Logikfamilie – Vor- und Nachteile</a:t>
            </a:r>
          </a:p>
          <a:p>
            <a:r>
              <a:rPr lang="de-DE" dirty="0" smtClean="0"/>
              <a:t>CMOS Inverter – Vorteile</a:t>
            </a:r>
          </a:p>
          <a:p>
            <a:r>
              <a:rPr lang="de-DE" dirty="0" smtClean="0"/>
              <a:t>Herleitung von CMOS-Inverter Kennlinie</a:t>
            </a:r>
          </a:p>
          <a:p>
            <a:r>
              <a:rPr lang="de-DE" dirty="0" smtClean="0"/>
              <a:t>NMOFET Kennlinie, Bereiche (z.B. </a:t>
            </a:r>
            <a:r>
              <a:rPr lang="de-DE" dirty="0" err="1" smtClean="0"/>
              <a:t>Sättingung</a:t>
            </a:r>
            <a:r>
              <a:rPr lang="de-DE" dirty="0" smtClean="0"/>
              <a:t>), Formel und Parameter, Unterschied PMOS/NMOS (z.B. Mobilität von Ladungsträgern)</a:t>
            </a:r>
          </a:p>
          <a:p>
            <a:r>
              <a:rPr lang="de-DE" dirty="0" smtClean="0"/>
              <a:t>Nichtlinearität von Kennlinie – Folgen, Logische Pegeln</a:t>
            </a:r>
          </a:p>
          <a:p>
            <a:r>
              <a:rPr lang="de-DE" dirty="0" smtClean="0"/>
              <a:t>Geschwindigkeit des Inverters (Wovon hängt die Geschwindigkeit ab?)</a:t>
            </a:r>
            <a:endParaRPr lang="de-DE" dirty="0" smtClean="0"/>
          </a:p>
          <a:p>
            <a:r>
              <a:rPr lang="de-DE" dirty="0" smtClean="0"/>
              <a:t>Optimierung von </a:t>
            </a:r>
            <a:r>
              <a:rPr lang="de-DE" dirty="0" err="1" smtClean="0"/>
              <a:t>Inverterketten</a:t>
            </a:r>
            <a:r>
              <a:rPr lang="de-DE" dirty="0" smtClean="0"/>
              <a:t> (Beispiel)</a:t>
            </a:r>
          </a:p>
          <a:p>
            <a:r>
              <a:rPr lang="de-DE" dirty="0" smtClean="0"/>
              <a:t>Layout des Inverters – Skizze. Unterschied INV1/INV2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57900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4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889250"/>
          </a:xfrm>
        </p:spPr>
        <p:txBody>
          <a:bodyPr/>
          <a:lstStyle/>
          <a:p>
            <a:r>
              <a:rPr lang="de-DE" dirty="0" smtClean="0"/>
              <a:t>Die wichtigsten Booleschen Funktionen von zwei Variablen</a:t>
            </a:r>
          </a:p>
          <a:p>
            <a:r>
              <a:rPr lang="de-DE" dirty="0"/>
              <a:t>NAND, NOR, </a:t>
            </a:r>
            <a:r>
              <a:rPr lang="de-DE" dirty="0" smtClean="0"/>
              <a:t>EXNOR</a:t>
            </a:r>
          </a:p>
          <a:p>
            <a:r>
              <a:rPr lang="de-DE" dirty="0" smtClean="0"/>
              <a:t>Wahrheitstabellen dieser Funktionen</a:t>
            </a:r>
          </a:p>
          <a:p>
            <a:r>
              <a:rPr lang="de-DE" dirty="0" smtClean="0"/>
              <a:t>Realisierung von AND/OR/EXOR (… + Inverter)</a:t>
            </a:r>
          </a:p>
          <a:p>
            <a:r>
              <a:rPr lang="de-DE" dirty="0" smtClean="0"/>
              <a:t>EXNOR mit AND/OR - Realisierung</a:t>
            </a:r>
          </a:p>
          <a:p>
            <a:r>
              <a:rPr lang="de-DE" dirty="0" smtClean="0"/>
              <a:t>Umwandlung NOR in NAND</a:t>
            </a:r>
          </a:p>
          <a:p>
            <a:r>
              <a:rPr lang="de-DE" dirty="0" smtClean="0"/>
              <a:t>EXOR mit NAND (Realisierung)</a:t>
            </a:r>
          </a:p>
          <a:p>
            <a:r>
              <a:rPr lang="de-DE" dirty="0" smtClean="0"/>
              <a:t>CMOS Gatter:</a:t>
            </a:r>
          </a:p>
          <a:p>
            <a:r>
              <a:rPr lang="de-DE" dirty="0" smtClean="0"/>
              <a:t>CMOS NAND, NOR, EXNOR</a:t>
            </a:r>
          </a:p>
          <a:p>
            <a:r>
              <a:rPr lang="de-DE" dirty="0" smtClean="0"/>
              <a:t>NOR/NAND mit mehreren Eingängen</a:t>
            </a:r>
          </a:p>
          <a:p>
            <a:r>
              <a:rPr lang="de-DE" dirty="0" smtClean="0"/>
              <a:t>Multiplexer mit 2 Eingängen – Realisierung mit NANDs</a:t>
            </a:r>
          </a:p>
          <a:p>
            <a:r>
              <a:rPr lang="de-DE" dirty="0" err="1" smtClean="0"/>
              <a:t>Gated</a:t>
            </a:r>
            <a:r>
              <a:rPr lang="de-DE" dirty="0" smtClean="0"/>
              <a:t> Inverter</a:t>
            </a:r>
          </a:p>
          <a:p>
            <a:r>
              <a:rPr lang="de-DE" dirty="0" smtClean="0"/>
              <a:t>Multiplexer mit </a:t>
            </a:r>
            <a:r>
              <a:rPr lang="de-DE" dirty="0" err="1" smtClean="0"/>
              <a:t>Gated</a:t>
            </a:r>
            <a:r>
              <a:rPr lang="de-DE" dirty="0" smtClean="0"/>
              <a:t> Invertern</a:t>
            </a:r>
          </a:p>
          <a:p>
            <a:r>
              <a:rPr lang="de-DE" dirty="0" smtClean="0"/>
              <a:t>EXNOR aus Multiplexer</a:t>
            </a:r>
          </a:p>
          <a:p>
            <a:r>
              <a:rPr lang="de-DE" dirty="0" smtClean="0"/>
              <a:t>Multiplexer mit mehreren Eingängen/</a:t>
            </a:r>
            <a:r>
              <a:rPr lang="de-DE" dirty="0" err="1" smtClean="0"/>
              <a:t>Dekoder</a:t>
            </a:r>
            <a:endParaRPr lang="de-DE" dirty="0" smtClean="0"/>
          </a:p>
          <a:p>
            <a:r>
              <a:rPr lang="de-DE" dirty="0" smtClean="0"/>
              <a:t>Analog- Digitalmultiplexer – Unterschied</a:t>
            </a:r>
          </a:p>
          <a:p>
            <a:r>
              <a:rPr lang="de-DE" dirty="0" err="1" smtClean="0"/>
              <a:t>Demultiplexer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07521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4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889250"/>
          </a:xfrm>
        </p:spPr>
        <p:txBody>
          <a:bodyPr/>
          <a:lstStyle/>
          <a:p>
            <a:r>
              <a:rPr lang="de-DE" dirty="0" smtClean="0"/>
              <a:t>Multiplexer/</a:t>
            </a:r>
            <a:r>
              <a:rPr lang="de-DE" dirty="0" err="1" smtClean="0"/>
              <a:t>Demultiplexer</a:t>
            </a:r>
            <a:r>
              <a:rPr lang="de-DE" dirty="0" smtClean="0"/>
              <a:t> als Baumstruktur</a:t>
            </a:r>
          </a:p>
          <a:p>
            <a:r>
              <a:rPr lang="de-DE" dirty="0" err="1" smtClean="0"/>
              <a:t>Latch</a:t>
            </a:r>
            <a:r>
              <a:rPr lang="de-DE" dirty="0" smtClean="0"/>
              <a:t> und Flip-Flop – Funktionsweise/Unterschied</a:t>
            </a:r>
          </a:p>
          <a:p>
            <a:r>
              <a:rPr lang="de-DE" dirty="0" smtClean="0"/>
              <a:t>Statische Speicherzelle – Funktionsweise/positive Rückkopplung/Arbeitspunkt</a:t>
            </a:r>
          </a:p>
          <a:p>
            <a:r>
              <a:rPr lang="de-DE" dirty="0" err="1" smtClean="0"/>
              <a:t>Latch</a:t>
            </a:r>
            <a:r>
              <a:rPr lang="de-DE" dirty="0" smtClean="0"/>
              <a:t> basiert auf einem Multiplexer</a:t>
            </a:r>
          </a:p>
          <a:p>
            <a:r>
              <a:rPr lang="de-DE" dirty="0" smtClean="0"/>
              <a:t>CMOS Flip-Flop</a:t>
            </a:r>
          </a:p>
          <a:p>
            <a:r>
              <a:rPr lang="de-DE" dirty="0"/>
              <a:t>CMOS </a:t>
            </a:r>
            <a:r>
              <a:rPr lang="de-DE" dirty="0" smtClean="0"/>
              <a:t>Flip-Flop mit </a:t>
            </a:r>
            <a:r>
              <a:rPr lang="de-DE" dirty="0" err="1" smtClean="0"/>
              <a:t>Reset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68723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5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889250"/>
          </a:xfrm>
        </p:spPr>
        <p:txBody>
          <a:bodyPr/>
          <a:lstStyle/>
          <a:p>
            <a:r>
              <a:rPr lang="de-DE" dirty="0" smtClean="0"/>
              <a:t>Setup und Hold Zeit</a:t>
            </a:r>
          </a:p>
          <a:p>
            <a:r>
              <a:rPr lang="de-DE" dirty="0" smtClean="0"/>
              <a:t>Ursachen, Folgen, </a:t>
            </a:r>
            <a:r>
              <a:rPr lang="de-DE" dirty="0" err="1" smtClean="0"/>
              <a:t>Massnahmen</a:t>
            </a:r>
            <a:endParaRPr lang="de-DE" dirty="0" smtClean="0"/>
          </a:p>
          <a:p>
            <a:r>
              <a:rPr lang="de-DE" dirty="0" err="1" smtClean="0"/>
              <a:t>Kodierer</a:t>
            </a:r>
            <a:endParaRPr lang="de-DE" dirty="0" smtClean="0"/>
          </a:p>
          <a:p>
            <a:r>
              <a:rPr lang="de-DE" dirty="0" smtClean="0"/>
              <a:t>Verwendung von </a:t>
            </a:r>
            <a:r>
              <a:rPr lang="de-DE" dirty="0" err="1" smtClean="0"/>
              <a:t>Karnaugh</a:t>
            </a:r>
            <a:r>
              <a:rPr lang="de-DE" dirty="0" smtClean="0"/>
              <a:t> Tabellen auf einem einfachen Beispiel z.B. Y </a:t>
            </a:r>
            <a:r>
              <a:rPr lang="de-DE" dirty="0"/>
              <a:t>= DCBA + DCB!A + D!CBA </a:t>
            </a:r>
            <a:r>
              <a:rPr lang="de-DE" dirty="0" smtClean="0"/>
              <a:t>D!CB!A</a:t>
            </a:r>
          </a:p>
          <a:p>
            <a:r>
              <a:rPr lang="de-DE" dirty="0" err="1" smtClean="0"/>
              <a:t>Glitch</a:t>
            </a:r>
            <a:r>
              <a:rPr lang="de-DE" dirty="0" smtClean="0"/>
              <a:t>/</a:t>
            </a:r>
            <a:r>
              <a:rPr lang="de-DE" dirty="0" err="1" smtClean="0"/>
              <a:t>Karhanugh</a:t>
            </a:r>
            <a:r>
              <a:rPr lang="de-DE" dirty="0" smtClean="0"/>
              <a:t> Tabelle, Design von </a:t>
            </a:r>
            <a:r>
              <a:rPr lang="de-DE" dirty="0" err="1" smtClean="0"/>
              <a:t>Glitch</a:t>
            </a:r>
            <a:r>
              <a:rPr lang="de-DE" dirty="0" smtClean="0"/>
              <a:t>-freien Schaltungen</a:t>
            </a:r>
          </a:p>
          <a:p>
            <a:r>
              <a:rPr lang="de-DE" dirty="0" smtClean="0"/>
              <a:t>Grey Code – Idee, Verwendung, Realisierung mit einem Binärzähler (Prinzip)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6256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5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889250"/>
          </a:xfrm>
        </p:spPr>
        <p:txBody>
          <a:bodyPr/>
          <a:lstStyle/>
          <a:p>
            <a:r>
              <a:rPr lang="de-DE" dirty="0" smtClean="0"/>
              <a:t>Zustandsmaschinen</a:t>
            </a:r>
          </a:p>
          <a:p>
            <a:r>
              <a:rPr lang="de-DE" dirty="0" smtClean="0"/>
              <a:t>Typen, Synchrone/</a:t>
            </a:r>
            <a:r>
              <a:rPr lang="de-DE" dirty="0" err="1" smtClean="0"/>
              <a:t>Asynchone</a:t>
            </a:r>
            <a:endParaRPr lang="de-DE" dirty="0"/>
          </a:p>
          <a:p>
            <a:r>
              <a:rPr lang="de-DE" dirty="0" smtClean="0"/>
              <a:t>Beispiel </a:t>
            </a:r>
            <a:r>
              <a:rPr lang="de-DE" dirty="0" err="1" smtClean="0"/>
              <a:t>Timer</a:t>
            </a:r>
            <a:r>
              <a:rPr lang="de-DE" dirty="0" smtClean="0"/>
              <a:t> – Zustandsdiagram, Funktionsweise</a:t>
            </a:r>
          </a:p>
          <a:p>
            <a:r>
              <a:rPr lang="de-DE" dirty="0" smtClean="0"/>
              <a:t>Schaltungstechnische Realisierung (s. Vorlesung 6)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4289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6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889250"/>
          </a:xfrm>
        </p:spPr>
        <p:txBody>
          <a:bodyPr/>
          <a:lstStyle/>
          <a:p>
            <a:r>
              <a:rPr lang="de-DE" dirty="0"/>
              <a:t>Schaltungstechnische Realisierung </a:t>
            </a:r>
            <a:r>
              <a:rPr lang="de-DE" dirty="0" smtClean="0"/>
              <a:t>von Zustandsautomaten</a:t>
            </a:r>
          </a:p>
          <a:p>
            <a:r>
              <a:rPr lang="de-DE" dirty="0" smtClean="0"/>
              <a:t>Addition von binären Zahlen – Prinzip</a:t>
            </a:r>
          </a:p>
          <a:p>
            <a:r>
              <a:rPr lang="de-DE" dirty="0" err="1" smtClean="0"/>
              <a:t>Volladdierer</a:t>
            </a:r>
            <a:r>
              <a:rPr lang="de-DE" dirty="0" smtClean="0"/>
              <a:t>/</a:t>
            </a:r>
            <a:r>
              <a:rPr lang="de-DE" dirty="0" err="1" smtClean="0"/>
              <a:t>Halbaddierer</a:t>
            </a:r>
            <a:r>
              <a:rPr lang="de-DE" dirty="0" smtClean="0"/>
              <a:t> – Tabelle, Realisierung mit Logischen Funktionen (bis Seite 27) (28 – 46 nur als Info.)</a:t>
            </a:r>
          </a:p>
          <a:p>
            <a:r>
              <a:rPr lang="de-DE" dirty="0" smtClean="0"/>
              <a:t>Schieberegister, Struktur, Anwendungen, mögliche Probleme</a:t>
            </a:r>
          </a:p>
          <a:p>
            <a:r>
              <a:rPr lang="de-DE" dirty="0" smtClean="0"/>
              <a:t>LSFR Zähler, Zahl von Zuständen, Funktionsweise</a:t>
            </a:r>
          </a:p>
          <a:p>
            <a:r>
              <a:rPr lang="de-DE" dirty="0" smtClean="0"/>
              <a:t>Pseudo Random Sequenz Zähler, Eigenschaften, Länge der Sequenz</a:t>
            </a:r>
          </a:p>
          <a:p>
            <a:r>
              <a:rPr lang="de-DE" dirty="0" smtClean="0"/>
              <a:t>Ripple Zähler – Funktionsweise</a:t>
            </a:r>
          </a:p>
          <a:p>
            <a:r>
              <a:rPr lang="de-DE" dirty="0" smtClean="0"/>
              <a:t>Synchroner Binärzähler, Implementierung mit </a:t>
            </a:r>
            <a:r>
              <a:rPr lang="de-DE" dirty="0" err="1" smtClean="0"/>
              <a:t>Halbaddrierern</a:t>
            </a:r>
            <a:r>
              <a:rPr lang="de-DE" dirty="0" smtClean="0"/>
              <a:t> (</a:t>
            </a:r>
            <a:r>
              <a:rPr lang="de-DE" dirty="0" err="1"/>
              <a:t>E</a:t>
            </a:r>
            <a:r>
              <a:rPr lang="de-DE" dirty="0" err="1" smtClean="0"/>
              <a:t>nable</a:t>
            </a:r>
            <a:r>
              <a:rPr lang="de-DE" dirty="0" smtClean="0"/>
              <a:t> und </a:t>
            </a:r>
            <a:r>
              <a:rPr lang="de-DE" dirty="0" err="1" smtClean="0"/>
              <a:t>Reset</a:t>
            </a:r>
            <a:r>
              <a:rPr lang="de-DE" dirty="0" smtClean="0"/>
              <a:t>) Maximale Taktfrequenz</a:t>
            </a:r>
          </a:p>
          <a:p>
            <a:r>
              <a:rPr lang="de-DE" dirty="0" smtClean="0"/>
              <a:t>BCD Zähler</a:t>
            </a:r>
          </a:p>
          <a:p>
            <a:r>
              <a:rPr lang="de-DE" dirty="0" smtClean="0"/>
              <a:t>Schneller Binärzähler (nur als Info.)</a:t>
            </a:r>
          </a:p>
          <a:p>
            <a:r>
              <a:rPr lang="de-DE" dirty="0" err="1" smtClean="0"/>
              <a:t>Gräy</a:t>
            </a:r>
            <a:r>
              <a:rPr lang="de-DE" dirty="0" smtClean="0"/>
              <a:t> Zähler (in der Vorlesung 6 nur als Info.)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4289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SMALL2_2">
  <a:themeElements>
    <a:clrScheme name="SDSSMALL2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DSSMALL2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DSSMALL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SDSSMALL2_2</Template>
  <TotalTime>0</TotalTime>
  <Words>451</Words>
  <Application>Microsoft Office PowerPoint</Application>
  <PresentationFormat>Bildschirmpräsentation (4:3)</PresentationFormat>
  <Paragraphs>89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SDSSMALL2_2</vt:lpstr>
      <vt:lpstr>Fragen</vt:lpstr>
      <vt:lpstr>Vorlesung 1</vt:lpstr>
      <vt:lpstr>Vorlesung 2</vt:lpstr>
      <vt:lpstr>Vorlesung 3</vt:lpstr>
      <vt:lpstr>Vorlesung 4</vt:lpstr>
      <vt:lpstr>Vorlesung 4</vt:lpstr>
      <vt:lpstr>Vorlesung 5</vt:lpstr>
      <vt:lpstr>Vorlesung 5</vt:lpstr>
      <vt:lpstr>Vorlesung 6</vt:lpstr>
    </vt:vector>
  </TitlesOfParts>
  <Company>University Mannheim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Ivan Peric</dc:creator>
  <cp:lastModifiedBy>ivan</cp:lastModifiedBy>
  <cp:revision>1524</cp:revision>
  <dcterms:created xsi:type="dcterms:W3CDTF">2010-08-30T10:07:17Z</dcterms:created>
  <dcterms:modified xsi:type="dcterms:W3CDTF">2015-07-07T08:58:31Z</dcterms:modified>
</cp:coreProperties>
</file>